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8" r:id="rId2"/>
    <p:sldId id="260" r:id="rId3"/>
    <p:sldId id="284" r:id="rId4"/>
    <p:sldId id="297" r:id="rId5"/>
    <p:sldId id="298" r:id="rId6"/>
    <p:sldId id="285" r:id="rId7"/>
    <p:sldId id="286" r:id="rId8"/>
    <p:sldId id="288" r:id="rId9"/>
    <p:sldId id="292" r:id="rId10"/>
    <p:sldId id="289" r:id="rId11"/>
    <p:sldId id="290" r:id="rId12"/>
    <p:sldId id="291" r:id="rId13"/>
    <p:sldId id="294" r:id="rId14"/>
    <p:sldId id="293" r:id="rId15"/>
    <p:sldId id="295" r:id="rId16"/>
    <p:sldId id="296" r:id="rId17"/>
    <p:sldId id="278" r:id="rId18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20"/>
      <p:bold r:id="rId21"/>
    </p:embeddedFont>
    <p:embeddedFont>
      <p:font typeface="배달의민족 한나" panose="02020603020101020101" pitchFamily="18" charset="-127"/>
      <p:regular r:id="rId22"/>
      <p:bold r:id="rId23"/>
      <p:italic r:id="rId24"/>
      <p:boldItalic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나눔명조" panose="02020603020101020101" pitchFamily="18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Nanum Gothic" panose="020D0604000000000000" pitchFamily="34" charset="-127"/>
      <p:regular r:id="rId36"/>
      <p:bold r:id="rId37"/>
    </p:embeddedFont>
    <p:embeddedFont>
      <p:font typeface="Nanum Gothic ExtraBold" panose="020D0604000000000000" pitchFamily="34" charset="-12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4" autoAdjust="0"/>
    <p:restoredTop sz="80952"/>
  </p:normalViewPr>
  <p:slideViewPr>
    <p:cSldViewPr snapToGrid="0" showGuides="1">
      <p:cViewPr varScale="1">
        <p:scale>
          <a:sx n="146" d="100"/>
          <a:sy n="146" d="100"/>
        </p:scale>
        <p:origin x="2872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5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87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22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3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00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1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머신 러닝 서버에게 요청을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5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76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44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4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88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4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B897-5C25-424D-98EE-5B3BAC6A4761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2020-capstone-project/model-factor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28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873185" y="3312576"/>
            <a:ext cx="5397632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 머신 러닝 모델 에디터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학과</a:t>
            </a:r>
            <a:r>
              <a:rPr lang="en-US" altLang="ko-KR">
                <a:solidFill>
                  <a:schemeClr val="bg1"/>
                </a:solidFill>
              </a:rPr>
              <a:t>:</a:t>
            </a:r>
            <a:r>
              <a:rPr lang="ko-KR" altLang="en-US">
                <a:solidFill>
                  <a:schemeClr val="bg1"/>
                </a:solidFill>
              </a:rPr>
              <a:t> 정보통신 공학과</a:t>
            </a:r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B9DAA3-A645-6E48-A804-41ED56181A84}"/>
              </a:ext>
            </a:extLst>
          </p:cNvPr>
          <p:cNvGrpSpPr/>
          <p:nvPr/>
        </p:nvGrpSpPr>
        <p:grpSpPr>
          <a:xfrm>
            <a:off x="5724276" y="2806778"/>
            <a:ext cx="2991733" cy="1429109"/>
            <a:chOff x="6109758" y="2936995"/>
            <a:chExt cx="2991733" cy="14291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C8B81-2EC7-A341-951C-629B084039B7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97AC5-7177-C348-9E7C-AC03E69FB935}"/>
                </a:ext>
              </a:extLst>
            </p:cNvPr>
            <p:cNvSpPr txBox="1"/>
            <p:nvPr/>
          </p:nvSpPr>
          <p:spPr>
            <a:xfrm>
              <a:off x="6236604" y="3535107"/>
              <a:ext cx="28648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학습 진행 상태를 확인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통해 데이터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손실량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기대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실제 출력 값의 비교 가능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7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12CA31-C41B-8E47-9E3E-6C71E218F6EA}"/>
              </a:ext>
            </a:extLst>
          </p:cNvPr>
          <p:cNvGrpSpPr/>
          <p:nvPr/>
        </p:nvGrpSpPr>
        <p:grpSpPr>
          <a:xfrm>
            <a:off x="5724276" y="2806778"/>
            <a:ext cx="2946849" cy="1244443"/>
            <a:chOff x="6109758" y="2936995"/>
            <a:chExt cx="2946849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0E2CA2-B79A-F14C-90D2-9C5132A2A634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완료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923BB-61ED-D94A-B901-BA317820EEC7}"/>
                </a:ext>
              </a:extLst>
            </p:cNvPr>
            <p:cNvSpPr txBox="1"/>
            <p:nvPr/>
          </p:nvSpPr>
          <p:spPr>
            <a:xfrm>
              <a:off x="6236604" y="3535107"/>
              <a:ext cx="2820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입력 값을 담아서 요청하면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혹은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값을 출력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8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E40FB-4497-8D4F-BA55-453F2FF00628}"/>
              </a:ext>
            </a:extLst>
          </p:cNvPr>
          <p:cNvSpPr txBox="1"/>
          <p:nvPr/>
        </p:nvSpPr>
        <p:spPr>
          <a:xfrm>
            <a:off x="358393" y="692875"/>
            <a:ext cx="784431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사용자가 학습 데이터를 삽입하는 방법 </a:t>
            </a:r>
            <a:endParaRPr lang="en-US" altLang="ko-KR" b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   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어떠한 방법을 택할지 논의 필요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3BCC19-3EC3-0741-8ADF-3656BF30B908}"/>
              </a:ext>
            </a:extLst>
          </p:cNvPr>
          <p:cNvSpPr txBox="1"/>
          <p:nvPr/>
        </p:nvSpPr>
        <p:spPr>
          <a:xfrm>
            <a:off x="794704" y="1616926"/>
            <a:ext cx="45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직접 파일 업로드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2C48FF-E494-664E-8CCF-90C49EC904A6}"/>
              </a:ext>
            </a:extLst>
          </p:cNvPr>
          <p:cNvSpPr txBox="1"/>
          <p:nvPr/>
        </p:nvSpPr>
        <p:spPr>
          <a:xfrm>
            <a:off x="794704" y="2134718"/>
            <a:ext cx="676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공공 데이터 포털이나 </a:t>
            </a:r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Kaggle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과 같은 사이트로부터 제공되는 데이터를 이용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24E6FB-468C-0546-BBBD-290D122E8AB4}"/>
              </a:ext>
            </a:extLst>
          </p:cNvPr>
          <p:cNvSpPr txBox="1"/>
          <p:nvPr/>
        </p:nvSpPr>
        <p:spPr>
          <a:xfrm>
            <a:off x="358393" y="3684311"/>
            <a:ext cx="784431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학습 데이터 구성</a:t>
            </a:r>
            <a:endParaRPr lang="en-US" altLang="ko-KR" b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   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어떠한 방법을 택할지 논의 필요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A7642A-FF1D-D24B-A73D-20F012088F09}"/>
              </a:ext>
            </a:extLst>
          </p:cNvPr>
          <p:cNvSpPr txBox="1"/>
          <p:nvPr/>
        </p:nvSpPr>
        <p:spPr>
          <a:xfrm>
            <a:off x="794705" y="4753141"/>
            <a:ext cx="45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텍스트만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941393-2CD9-254D-A621-97C10BC54CF7}"/>
              </a:ext>
            </a:extLst>
          </p:cNvPr>
          <p:cNvSpPr txBox="1"/>
          <p:nvPr/>
        </p:nvSpPr>
        <p:spPr>
          <a:xfrm>
            <a:off x="794704" y="5309589"/>
            <a:ext cx="67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사진만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F98743-5A24-2843-923A-28D88255CF8C}"/>
              </a:ext>
            </a:extLst>
          </p:cNvPr>
          <p:cNvSpPr txBox="1"/>
          <p:nvPr/>
        </p:nvSpPr>
        <p:spPr>
          <a:xfrm>
            <a:off x="794705" y="5869625"/>
            <a:ext cx="67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둘 다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D9AAF9-EAA8-244F-A7B7-F87E0AF17CF2}"/>
              </a:ext>
            </a:extLst>
          </p:cNvPr>
          <p:cNvSpPr txBox="1"/>
          <p:nvPr/>
        </p:nvSpPr>
        <p:spPr>
          <a:xfrm>
            <a:off x="794704" y="2899722"/>
            <a:ext cx="45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둘 다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E40FB-4497-8D4F-BA55-453F2FF00628}"/>
              </a:ext>
            </a:extLst>
          </p:cNvPr>
          <p:cNvSpPr txBox="1"/>
          <p:nvPr/>
        </p:nvSpPr>
        <p:spPr>
          <a:xfrm>
            <a:off x="556783" y="1071852"/>
            <a:ext cx="7844311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사용자가 데이터를 결정한 뒤 엑셀과 같은 형태로 데이터 테이블을 구성해 준 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직접 조작하거나 수정할 수 있도록 한다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   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필요할 거 같다고 생각하는 기능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</a:p>
        </p:txBody>
      </p: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2949140-5C2A-C447-90ED-4960FFA07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1" y="2896180"/>
            <a:ext cx="6245475" cy="39618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4FA92B-B382-D44A-ABDE-FAF91AFE47B1}"/>
              </a:ext>
            </a:extLst>
          </p:cNvPr>
          <p:cNvSpPr txBox="1"/>
          <p:nvPr/>
        </p:nvSpPr>
        <p:spPr>
          <a:xfrm>
            <a:off x="3348801" y="2506204"/>
            <a:ext cx="244639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Ex) 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구글 스프레드시트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1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80049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서버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87759-CA3D-2E41-AA72-5D5CC112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62" y="2161184"/>
            <a:ext cx="5577274" cy="425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B1CA2-C961-A849-B385-6AFE5A091E62}"/>
              </a:ext>
            </a:extLst>
          </p:cNvPr>
          <p:cNvSpPr txBox="1"/>
          <p:nvPr/>
        </p:nvSpPr>
        <p:spPr>
          <a:xfrm>
            <a:off x="556783" y="1071852"/>
            <a:ext cx="784431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가상 서버를 조금 더 조사를 해보고 사용자를 한 명으로 하고 서버를 구축할지 그 이상으로 구축할지 고민이 필요하다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7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685351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방법 및 모델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C2F84-9853-164C-A0F1-EA460E4E9A01}"/>
              </a:ext>
            </a:extLst>
          </p:cNvPr>
          <p:cNvSpPr txBox="1"/>
          <p:nvPr/>
        </p:nvSpPr>
        <p:spPr>
          <a:xfrm>
            <a:off x="358395" y="1159040"/>
            <a:ext cx="7844311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 프로젝트의 핵심 중에 하나는 어떠한 학습 방법과 어떠한 모델을 구성할지 인데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머신 러닝과 </a:t>
            </a:r>
            <a:r>
              <a:rPr lang="ko-KR" altLang="en-US" b="1" dirty="0" err="1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딥러닝을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학습한 다음에 구상을 해야할 것 같다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97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91563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마무리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C6AC36C-4AB3-014D-A6A9-27417FB975DC}"/>
              </a:ext>
            </a:extLst>
          </p:cNvPr>
          <p:cNvGrpSpPr/>
          <p:nvPr/>
        </p:nvGrpSpPr>
        <p:grpSpPr>
          <a:xfrm>
            <a:off x="3545199" y="2149213"/>
            <a:ext cx="2053599" cy="2559573"/>
            <a:chOff x="6601950" y="2933453"/>
            <a:chExt cx="2053599" cy="2559573"/>
          </a:xfrm>
        </p:grpSpPr>
        <p:pic>
          <p:nvPicPr>
            <p:cNvPr id="18" name="그림 17" descr="시계이(가) 표시된 사진&#10;&#10;자동 생성된 설명">
              <a:extLst>
                <a:ext uri="{FF2B5EF4-FFF2-40B4-BE49-F238E27FC236}">
                  <a16:creationId xmlns:a16="http://schemas.microsoft.com/office/drawing/2014/main" id="{4A0E87AD-62FF-4B45-AD03-0A5E6DB1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524" y="2933453"/>
              <a:ext cx="2014438" cy="189973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975341-C802-0C41-BF64-FF72626E4AD8}"/>
                </a:ext>
              </a:extLst>
            </p:cNvPr>
            <p:cNvSpPr txBox="1"/>
            <p:nvPr/>
          </p:nvSpPr>
          <p:spPr>
            <a:xfrm>
              <a:off x="6601950" y="4903954"/>
              <a:ext cx="2053599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Model Factory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468916-679D-4C41-A267-632E1ACD0053}"/>
              </a:ext>
            </a:extLst>
          </p:cNvPr>
          <p:cNvSpPr/>
          <p:nvPr/>
        </p:nvSpPr>
        <p:spPr>
          <a:xfrm>
            <a:off x="1770528" y="5408489"/>
            <a:ext cx="5602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4"/>
              </a:rPr>
              <a:t>https://github.com/2020-capstone-project/model-factory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07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333321" cy="533400"/>
            <a:chOff x="3279784" y="2105278"/>
            <a:chExt cx="133332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69246" y="233712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755335" cy="470762"/>
              <a:chOff x="4033274" y="1900402"/>
              <a:chExt cx="75533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755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구성도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제작 구성도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2957429" y="2940604"/>
            <a:ext cx="2096025" cy="533400"/>
            <a:chOff x="2848819" y="3161897"/>
            <a:chExt cx="209602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1542410" cy="470762"/>
              <a:chOff x="4033274" y="1900402"/>
              <a:chExt cx="154241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3276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 시나리오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5424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사용자가 사용했을 때의 시나리오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539688" y="3975827"/>
            <a:ext cx="1821911" cy="533400"/>
            <a:chOff x="2431078" y="4262945"/>
            <a:chExt cx="1821911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2E29856-175C-514A-8D64-EA5219E2B359}"/>
                </a:ext>
              </a:extLst>
            </p:cNvPr>
            <p:cNvGrpSpPr/>
            <p:nvPr/>
          </p:nvGrpSpPr>
          <p:grpSpPr>
            <a:xfrm>
              <a:off x="2984693" y="4274159"/>
              <a:ext cx="1268296" cy="470762"/>
              <a:chOff x="4033274" y="1900402"/>
              <a:chExt cx="1268296" cy="4707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63E810-6B34-9B42-80E4-5DDC22B065F2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1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데이터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E99F63-CAF5-304E-AB57-317C88C6E1B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2682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학습에 사용될 데이터 구성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121947" y="5011050"/>
            <a:ext cx="1927709" cy="533400"/>
            <a:chOff x="2013337" y="5363993"/>
            <a:chExt cx="1927709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374094" cy="470762"/>
              <a:chOff x="4033274" y="1900402"/>
              <a:chExt cx="1374094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374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서버 구축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27951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모델에 학습시킬 서버 구축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1738026" y="6046273"/>
            <a:ext cx="2613794" cy="533400"/>
            <a:chOff x="2013337" y="5363993"/>
            <a:chExt cx="2613794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05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2060179" cy="470762"/>
              <a:chOff x="4033274" y="1900402"/>
              <a:chExt cx="2060179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0601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방법 및 모델 구성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409813"/>
            <a:ext cx="2493468" cy="4370095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335188"/>
              <a:chOff x="6292736" y="2666564"/>
              <a:chExt cx="1682037" cy="2335188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392278" y="4724753"/>
                <a:ext cx="13901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비전공자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&amp;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일반인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18014"/>
            <a:ext cx="2493468" cy="437011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18014"/>
            <a:ext cx="2493468" cy="4370110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229990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75650EF1-6995-464C-AF8F-9C904E9F23AD}"/>
              </a:ext>
            </a:extLst>
          </p:cNvPr>
          <p:cNvGrpSpPr/>
          <p:nvPr/>
        </p:nvGrpSpPr>
        <p:grpSpPr>
          <a:xfrm>
            <a:off x="6731699" y="3978523"/>
            <a:ext cx="857928" cy="903657"/>
            <a:chOff x="4058223" y="1963242"/>
            <a:chExt cx="1022229" cy="1249547"/>
          </a:xfrm>
        </p:grpSpPr>
        <p:pic>
          <p:nvPicPr>
            <p:cNvPr id="156" name="그래픽 155" descr="머리 안의 뇌">
              <a:extLst>
                <a:ext uri="{FF2B5EF4-FFF2-40B4-BE49-F238E27FC236}">
                  <a16:creationId xmlns:a16="http://schemas.microsoft.com/office/drawing/2014/main" id="{8B53FF40-FB08-F743-A2B7-4516DC4B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9925" y="1963242"/>
              <a:ext cx="914400" cy="914400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795CF9-706B-1548-85BE-7FC96E03F1B7}"/>
                </a:ext>
              </a:extLst>
            </p:cNvPr>
            <p:cNvSpPr txBox="1"/>
            <p:nvPr/>
          </p:nvSpPr>
          <p:spPr>
            <a:xfrm>
              <a:off x="4058223" y="2829764"/>
              <a:ext cx="1022229" cy="38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머신 러닝 </a:t>
              </a: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87E62C3-D087-3242-B517-071B0F259C41}"/>
              </a:ext>
            </a:extLst>
          </p:cNvPr>
          <p:cNvGrpSpPr/>
          <p:nvPr/>
        </p:nvGrpSpPr>
        <p:grpSpPr>
          <a:xfrm>
            <a:off x="4046687" y="3969553"/>
            <a:ext cx="1236237" cy="900332"/>
            <a:chOff x="3856099" y="4356075"/>
            <a:chExt cx="1472988" cy="1244949"/>
          </a:xfrm>
        </p:grpSpPr>
        <p:pic>
          <p:nvPicPr>
            <p:cNvPr id="159" name="그래픽 158" descr="가로 막대형 차트">
              <a:extLst>
                <a:ext uri="{FF2B5EF4-FFF2-40B4-BE49-F238E27FC236}">
                  <a16:creationId xmlns:a16="http://schemas.microsoft.com/office/drawing/2014/main" id="{D598570F-9022-E341-A392-BCA1144F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9925" y="4356075"/>
              <a:ext cx="914400" cy="91440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3C7374C-58E4-9D47-B071-A57A537E0EDE}"/>
                </a:ext>
              </a:extLst>
            </p:cNvPr>
            <p:cNvSpPr txBox="1"/>
            <p:nvPr/>
          </p:nvSpPr>
          <p:spPr>
            <a:xfrm>
              <a:off x="3856099" y="5217999"/>
              <a:ext cx="1472988" cy="38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러닝 상태 시각화</a:t>
              </a:r>
            </a:p>
          </p:txBody>
        </p:sp>
      </p:grp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3328" y="229990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C075E38-6AFF-2541-B4E1-0A84A3986281}"/>
              </a:ext>
            </a:extLst>
          </p:cNvPr>
          <p:cNvGrpSpPr/>
          <p:nvPr/>
        </p:nvGrpSpPr>
        <p:grpSpPr>
          <a:xfrm>
            <a:off x="6707037" y="2559264"/>
            <a:ext cx="909223" cy="992869"/>
            <a:chOff x="1639389" y="4484688"/>
            <a:chExt cx="909223" cy="992869"/>
          </a:xfrm>
        </p:grpSpPr>
        <p:pic>
          <p:nvPicPr>
            <p:cNvPr id="166" name="그래픽 165" descr="톱니바퀴">
              <a:extLst>
                <a:ext uri="{FF2B5EF4-FFF2-40B4-BE49-F238E27FC236}">
                  <a16:creationId xmlns:a16="http://schemas.microsoft.com/office/drawing/2014/main" id="{4825FC9E-E92A-0D48-8408-0C0286B4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27991" y="4484688"/>
              <a:ext cx="730048" cy="730048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70CF31E-E709-6543-A48A-8BE515C59B7A}"/>
                </a:ext>
              </a:extLst>
            </p:cNvPr>
            <p:cNvSpPr txBox="1"/>
            <p:nvPr/>
          </p:nvSpPr>
          <p:spPr>
            <a:xfrm>
              <a:off x="1639389" y="5200558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처리</a:t>
              </a:r>
            </a:p>
          </p:txBody>
        </p: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21483" y="5119055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5119055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225A75-C74E-9744-95E0-DE7F3A9DF005}"/>
              </a:ext>
            </a:extLst>
          </p:cNvPr>
          <p:cNvGrpSpPr/>
          <p:nvPr/>
        </p:nvGrpSpPr>
        <p:grpSpPr>
          <a:xfrm>
            <a:off x="3967033" y="2597288"/>
            <a:ext cx="1338828" cy="1009425"/>
            <a:chOff x="3995891" y="2607168"/>
            <a:chExt cx="1338828" cy="10094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7E69C6-C02C-0C4D-9CC1-F486A3609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31025" y="2607168"/>
              <a:ext cx="634240" cy="63424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D1D4E04-BAF7-C843-ABFE-0B5301F025DB}"/>
                </a:ext>
              </a:extLst>
            </p:cNvPr>
            <p:cNvSpPr txBox="1"/>
            <p:nvPr/>
          </p:nvSpPr>
          <p:spPr>
            <a:xfrm>
              <a:off x="3995891" y="3339594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인터페이스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7B1F77-E8C9-C54A-AF9B-86D31430D6FB}"/>
              </a:ext>
            </a:extLst>
          </p:cNvPr>
          <p:cNvGrpSpPr/>
          <p:nvPr/>
        </p:nvGrpSpPr>
        <p:grpSpPr>
          <a:xfrm>
            <a:off x="233110" y="1141232"/>
            <a:ext cx="8677777" cy="4039102"/>
            <a:chOff x="111509" y="1140829"/>
            <a:chExt cx="8677777" cy="40391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778C164-8E2B-B840-964F-92B4FA60D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637" y="1956303"/>
              <a:ext cx="645414" cy="64541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1C9EECD-F9A4-8645-B8D9-4F0FCD089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73" y="1949953"/>
              <a:ext cx="645414" cy="64541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E26A9D4-B5B6-5E4B-91AA-DDF6FD20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09" y="1949953"/>
              <a:ext cx="645414" cy="645414"/>
            </a:xfrm>
            <a:prstGeom prst="rect">
              <a:avLst/>
            </a:prstGeom>
          </p:spPr>
        </p:pic>
        <p:pic>
          <p:nvPicPr>
            <p:cNvPr id="9" name="그림 8" descr="창문이(가) 표시된 사진&#10;&#10;자동 생성된 설명">
              <a:extLst>
                <a:ext uri="{FF2B5EF4-FFF2-40B4-BE49-F238E27FC236}">
                  <a16:creationId xmlns:a16="http://schemas.microsoft.com/office/drawing/2014/main" id="{3306EE8A-69CF-FB48-87B5-3F3708B6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49" y="3739069"/>
              <a:ext cx="878675" cy="8786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F2BBD62-16F9-6440-897C-9EF902162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8864" y="1668084"/>
              <a:ext cx="1402504" cy="116951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27EB5B-AA16-AC45-B6C7-6848FED7A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5117" y="3739908"/>
              <a:ext cx="954169" cy="8778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C005D76-431A-8247-B3E0-9CC197FF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5528" y="3841607"/>
              <a:ext cx="1971425" cy="8122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0B9759-8E7E-D941-A5E7-3E87C4102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3696" y="3799229"/>
              <a:ext cx="758354" cy="758354"/>
            </a:xfrm>
            <a:prstGeom prst="rect">
              <a:avLst/>
            </a:prstGeom>
          </p:spPr>
        </p:pic>
        <p:cxnSp>
          <p:nvCxnSpPr>
            <p:cNvPr id="24" name="꺾인 연결선[E] 23">
              <a:extLst>
                <a:ext uri="{FF2B5EF4-FFF2-40B4-BE49-F238E27FC236}">
                  <a16:creationId xmlns:a16="http://schemas.microsoft.com/office/drawing/2014/main" id="{985B9230-91C6-FF49-A7A9-CAF9261D32E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rot="5400000">
              <a:off x="1075790" y="2765515"/>
              <a:ext cx="1137352" cy="80975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[E] 34">
              <a:extLst>
                <a:ext uri="{FF2B5EF4-FFF2-40B4-BE49-F238E27FC236}">
                  <a16:creationId xmlns:a16="http://schemas.microsoft.com/office/drawing/2014/main" id="{F5131D99-EB46-0C42-81E4-F4BBBF3858C3}"/>
                </a:ext>
              </a:extLst>
            </p:cNvPr>
            <p:cNvCxnSpPr>
              <a:cxnSpLocks/>
              <a:stCxn id="18" idx="2"/>
              <a:endCxn id="9" idx="0"/>
            </p:cNvCxnSpPr>
            <p:nvPr/>
          </p:nvCxnSpPr>
          <p:spPr>
            <a:xfrm rot="5400000">
              <a:off x="668833" y="3166122"/>
              <a:ext cx="1143702" cy="219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8BB86E87-CC2F-7545-A50B-CE99EB4ABAD2}"/>
                </a:ext>
              </a:extLst>
            </p:cNvPr>
            <p:cNvCxnSpPr>
              <a:cxnSpLocks/>
              <a:stCxn id="19" idx="2"/>
              <a:endCxn id="9" idx="0"/>
            </p:cNvCxnSpPr>
            <p:nvPr/>
          </p:nvCxnSpPr>
          <p:spPr>
            <a:xfrm rot="16200000" flipH="1">
              <a:off x="265050" y="2764532"/>
              <a:ext cx="1143702" cy="80537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5AF2608-FDA7-8C46-BF53-2115DE0067F1}"/>
                </a:ext>
              </a:extLst>
            </p:cNvPr>
            <p:cNvGrpSpPr/>
            <p:nvPr/>
          </p:nvGrpSpPr>
          <p:grpSpPr>
            <a:xfrm>
              <a:off x="5432576" y="2968543"/>
              <a:ext cx="362692" cy="715892"/>
              <a:chOff x="5025334" y="1954318"/>
              <a:chExt cx="482743" cy="952852"/>
            </a:xfrm>
          </p:grpSpPr>
          <p:cxnSp>
            <p:nvCxnSpPr>
              <p:cNvPr id="56" name="꺾인 연결선[E] 55">
                <a:extLst>
                  <a:ext uri="{FF2B5EF4-FFF2-40B4-BE49-F238E27FC236}">
                    <a16:creationId xmlns:a16="http://schemas.microsoft.com/office/drawing/2014/main" id="{5E446F42-566F-7541-AEA5-730928CF8D0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48909" y="2430743"/>
                <a:ext cx="952852" cy="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꺾인 연결선[E] 56">
                <a:extLst>
                  <a:ext uri="{FF2B5EF4-FFF2-40B4-BE49-F238E27FC236}">
                    <a16:creationId xmlns:a16="http://schemas.microsoft.com/office/drawing/2014/main" id="{C7560A66-2A86-C841-9726-B1BA70A5DB0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31650" y="2430743"/>
                <a:ext cx="952852" cy="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7CF58C0E-6BAA-ED4B-8A55-612B2860E46D}"/>
                </a:ext>
              </a:extLst>
            </p:cNvPr>
            <p:cNvGrpSpPr/>
            <p:nvPr/>
          </p:nvGrpSpPr>
          <p:grpSpPr>
            <a:xfrm rot="16200000">
              <a:off x="2180215" y="3688820"/>
              <a:ext cx="282192" cy="958005"/>
              <a:chOff x="2576022" y="2399536"/>
              <a:chExt cx="282192" cy="540769"/>
            </a:xfrm>
          </p:grpSpPr>
          <p:cxnSp>
            <p:nvCxnSpPr>
              <p:cNvPr id="41" name="꺾인 연결선[E] 40">
                <a:extLst>
                  <a:ext uri="{FF2B5EF4-FFF2-40B4-BE49-F238E27FC236}">
                    <a16:creationId xmlns:a16="http://schemas.microsoft.com/office/drawing/2014/main" id="{0E108428-30FA-6545-B1FE-233CBFCCE36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5DCC5EC-84F9-CA40-831D-59FD5A250A7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66952A22-0AEC-E941-8A05-A2A4FC970C35}"/>
                </a:ext>
              </a:extLst>
            </p:cNvPr>
            <p:cNvGrpSpPr/>
            <p:nvPr/>
          </p:nvGrpSpPr>
          <p:grpSpPr>
            <a:xfrm rot="16200000">
              <a:off x="6946562" y="3666179"/>
              <a:ext cx="282192" cy="958005"/>
              <a:chOff x="2576022" y="2399536"/>
              <a:chExt cx="282192" cy="540769"/>
            </a:xfrm>
          </p:grpSpPr>
          <p:cxnSp>
            <p:nvCxnSpPr>
              <p:cNvPr id="111" name="꺾인 연결선[E] 110">
                <a:extLst>
                  <a:ext uri="{FF2B5EF4-FFF2-40B4-BE49-F238E27FC236}">
                    <a16:creationId xmlns:a16="http://schemas.microsoft.com/office/drawing/2014/main" id="{0F338050-1201-A54D-8DC1-D28C5FA1D61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95F70144-01B0-9C44-AF01-28FACD3062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CF857BB-17E5-A34F-84DD-4EBA8AFF321E}"/>
                </a:ext>
              </a:extLst>
            </p:cNvPr>
            <p:cNvGrpSpPr/>
            <p:nvPr/>
          </p:nvGrpSpPr>
          <p:grpSpPr>
            <a:xfrm rot="16200000">
              <a:off x="4103837" y="3673189"/>
              <a:ext cx="282192" cy="958005"/>
              <a:chOff x="2576022" y="2399536"/>
              <a:chExt cx="282192" cy="540769"/>
            </a:xfrm>
          </p:grpSpPr>
          <p:cxnSp>
            <p:nvCxnSpPr>
              <p:cNvPr id="59" name="꺾인 연결선[E] 58">
                <a:extLst>
                  <a:ext uri="{FF2B5EF4-FFF2-40B4-BE49-F238E27FC236}">
                    <a16:creationId xmlns:a16="http://schemas.microsoft.com/office/drawing/2014/main" id="{FC8671AB-FB6C-F243-9C5E-4FEB4A2AF1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꺾인 연결선[E] 60">
                <a:extLst>
                  <a:ext uri="{FF2B5EF4-FFF2-40B4-BE49-F238E27FC236}">
                    <a16:creationId xmlns:a16="http://schemas.microsoft.com/office/drawing/2014/main" id="{FCEE98C1-AF37-584B-8668-97286A48C5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476DBB-BA5C-F54B-8B5A-4D6E5FD9F4C3}"/>
                </a:ext>
              </a:extLst>
            </p:cNvPr>
            <p:cNvSpPr txBox="1"/>
            <p:nvPr/>
          </p:nvSpPr>
          <p:spPr>
            <a:xfrm>
              <a:off x="869985" y="4655717"/>
              <a:ext cx="724365" cy="45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Web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591FD3-C413-0140-B39F-ABC0222B62CA}"/>
                </a:ext>
              </a:extLst>
            </p:cNvPr>
            <p:cNvSpPr txBox="1"/>
            <p:nvPr/>
          </p:nvSpPr>
          <p:spPr>
            <a:xfrm>
              <a:off x="919073" y="1389934"/>
              <a:ext cx="679521" cy="45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User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B6F6DC4-5658-DF43-BE80-C0E21DA2F7DC}"/>
                </a:ext>
              </a:extLst>
            </p:cNvPr>
            <p:cNvSpPr txBox="1"/>
            <p:nvPr/>
          </p:nvSpPr>
          <p:spPr>
            <a:xfrm>
              <a:off x="2644038" y="4653834"/>
              <a:ext cx="1257022" cy="45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Front End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DF83AF-6ADA-EC45-AF6C-CBA0AF1BF4AE}"/>
                </a:ext>
              </a:extLst>
            </p:cNvPr>
            <p:cNvSpPr txBox="1"/>
            <p:nvPr/>
          </p:nvSpPr>
          <p:spPr>
            <a:xfrm>
              <a:off x="4981324" y="4720574"/>
              <a:ext cx="1224642" cy="45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Back End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6002655-1F9D-C045-80C5-590B2B64C1C5}"/>
                </a:ext>
              </a:extLst>
            </p:cNvPr>
            <p:cNvSpPr txBox="1"/>
            <p:nvPr/>
          </p:nvSpPr>
          <p:spPr>
            <a:xfrm>
              <a:off x="7808374" y="4617744"/>
              <a:ext cx="858563" cy="45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DBMS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C46C77-F3B2-094A-8EAE-03B51BE72C36}"/>
                </a:ext>
              </a:extLst>
            </p:cNvPr>
            <p:cNvSpPr txBox="1"/>
            <p:nvPr/>
          </p:nvSpPr>
          <p:spPr>
            <a:xfrm>
              <a:off x="4551081" y="1140829"/>
              <a:ext cx="2153766" cy="45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5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8C164-8E2B-B840-964F-92B4FA60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52" y="1662192"/>
            <a:ext cx="645414" cy="6454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C9EECD-F9A4-8645-B8D9-4F0FCD08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8" y="1655842"/>
            <a:ext cx="645414" cy="6454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26A9D4-B5B6-5E4B-91AA-DDF6FD20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4" y="1655842"/>
            <a:ext cx="645414" cy="645414"/>
          </a:xfrm>
          <a:prstGeom prst="rect">
            <a:avLst/>
          </a:prstGeom>
        </p:spPr>
      </p:pic>
      <p:pic>
        <p:nvPicPr>
          <p:cNvPr id="9" name="그림 8" descr="창문이(가) 표시된 사진&#10;&#10;자동 생성된 설명">
            <a:extLst>
              <a:ext uri="{FF2B5EF4-FFF2-40B4-BE49-F238E27FC236}">
                <a16:creationId xmlns:a16="http://schemas.microsoft.com/office/drawing/2014/main" id="{3306EE8A-69CF-FB48-87B5-3F3708B6C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4" y="3417130"/>
            <a:ext cx="878675" cy="878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2BBD62-16F9-6440-897C-9EF902162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425" y="1138888"/>
            <a:ext cx="1402504" cy="1169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27EB5B-AA16-AC45-B6C7-6848FED7A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171" y="3261826"/>
            <a:ext cx="1270000" cy="116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005D76-431A-8247-B3E0-9CC197FF3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965" y="3417130"/>
            <a:ext cx="2385425" cy="9827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0B9759-8E7E-D941-A5E7-3E87C4102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354" y="3417130"/>
            <a:ext cx="1110306" cy="1110306"/>
          </a:xfrm>
          <a:prstGeom prst="rect">
            <a:avLst/>
          </a:prstGeom>
        </p:spPr>
      </p:pic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85B9230-91C6-FF49-A7A9-CAF9261D32E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1283419" y="2457490"/>
            <a:ext cx="1109524" cy="80975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F5131D99-EB46-0C42-81E4-F4BBBF3858C3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5400000">
            <a:off x="876462" y="2858097"/>
            <a:ext cx="1115874" cy="2193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8BB86E87-CC2F-7545-A50B-CE99EB4ABAD2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16200000" flipH="1">
            <a:off x="472679" y="2456507"/>
            <a:ext cx="1115874" cy="805371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5AF2608-FDA7-8C46-BF53-2115DE0067F1}"/>
              </a:ext>
            </a:extLst>
          </p:cNvPr>
          <p:cNvGrpSpPr/>
          <p:nvPr/>
        </p:nvGrpSpPr>
        <p:grpSpPr>
          <a:xfrm>
            <a:off x="5050137" y="2439347"/>
            <a:ext cx="362692" cy="715892"/>
            <a:chOff x="5025334" y="1954318"/>
            <a:chExt cx="482743" cy="952852"/>
          </a:xfrm>
        </p:grpSpPr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5E446F42-566F-7541-AEA5-730928CF8D0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[E] 56">
              <a:extLst>
                <a:ext uri="{FF2B5EF4-FFF2-40B4-BE49-F238E27FC236}">
                  <a16:creationId xmlns:a16="http://schemas.microsoft.com/office/drawing/2014/main" id="{C7560A66-2A86-C841-9726-B1BA70A5DB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CF58C0E-6BAA-ED4B-8A55-612B2860E46D}"/>
              </a:ext>
            </a:extLst>
          </p:cNvPr>
          <p:cNvGrpSpPr/>
          <p:nvPr/>
        </p:nvGrpSpPr>
        <p:grpSpPr>
          <a:xfrm rot="16200000">
            <a:off x="2175402" y="3581070"/>
            <a:ext cx="282192" cy="540769"/>
            <a:chOff x="2576022" y="2399536"/>
            <a:chExt cx="282192" cy="540769"/>
          </a:xfrm>
        </p:grpSpPr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0E108428-30FA-6545-B1FE-233CBFCCE3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A5DCC5EC-84F9-CA40-831D-59FD5A250A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952A22-0AEC-E941-8A05-A2A4FC970C35}"/>
              </a:ext>
            </a:extLst>
          </p:cNvPr>
          <p:cNvGrpSpPr/>
          <p:nvPr/>
        </p:nvGrpSpPr>
        <p:grpSpPr>
          <a:xfrm rot="16200000">
            <a:off x="6480306" y="3315028"/>
            <a:ext cx="282192" cy="1053806"/>
            <a:chOff x="2576022" y="2399536"/>
            <a:chExt cx="282192" cy="540769"/>
          </a:xfrm>
        </p:grpSpPr>
        <p:cxnSp>
          <p:nvCxnSpPr>
            <p:cNvPr id="111" name="꺾인 연결선[E] 110">
              <a:extLst>
                <a:ext uri="{FF2B5EF4-FFF2-40B4-BE49-F238E27FC236}">
                  <a16:creationId xmlns:a16="http://schemas.microsoft.com/office/drawing/2014/main" id="{0F338050-1201-A54D-8DC1-D28C5FA1D6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[E] 111">
              <a:extLst>
                <a:ext uri="{FF2B5EF4-FFF2-40B4-BE49-F238E27FC236}">
                  <a16:creationId xmlns:a16="http://schemas.microsoft.com/office/drawing/2014/main" id="{95F70144-01B0-9C44-AF01-28FACD3062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CF857BB-17E5-A34F-84DD-4EBA8AFF321E}"/>
              </a:ext>
            </a:extLst>
          </p:cNvPr>
          <p:cNvGrpSpPr/>
          <p:nvPr/>
        </p:nvGrpSpPr>
        <p:grpSpPr>
          <a:xfrm rot="16200000">
            <a:off x="4030431" y="3560802"/>
            <a:ext cx="282192" cy="540769"/>
            <a:chOff x="2576022" y="2399536"/>
            <a:chExt cx="282192" cy="540769"/>
          </a:xfrm>
        </p:grpSpPr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FC8671AB-FB6C-F243-9C5E-4FEB4A2AF1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FCEE98C1-AF37-584B-8668-97286A48C5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69A8B81-30D0-1B44-B804-60B18C121D99}"/>
              </a:ext>
            </a:extLst>
          </p:cNvPr>
          <p:cNvSpPr txBox="1"/>
          <p:nvPr/>
        </p:nvSpPr>
        <p:spPr>
          <a:xfrm>
            <a:off x="1292163" y="4954265"/>
            <a:ext cx="3925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화살표 마다 어떤 요청이나 반환인지 적기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86548A-E345-7148-BB40-EEC14A82F98D}"/>
              </a:ext>
            </a:extLst>
          </p:cNvPr>
          <p:cNvSpPr txBox="1"/>
          <p:nvPr/>
        </p:nvSpPr>
        <p:spPr>
          <a:xfrm>
            <a:off x="1280328" y="5392688"/>
            <a:ext cx="3925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각 아이콘 마다 어떠한 역할인지 적기</a:t>
            </a:r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447E26-DB46-B64E-BCEE-DD744BA3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863350"/>
            <a:ext cx="6035040" cy="284988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CB2839-9652-F147-AD34-6BB78110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2175231"/>
            <a:ext cx="6007100" cy="28219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C362947-D7EF-C345-840F-475EF1F3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3309149"/>
            <a:ext cx="6007100" cy="28079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898BB-5CA9-9E41-847B-248EC2D40A37}"/>
              </a:ext>
            </a:extLst>
          </p:cNvPr>
          <p:cNvGrpSpPr/>
          <p:nvPr/>
        </p:nvGrpSpPr>
        <p:grpSpPr>
          <a:xfrm>
            <a:off x="6215663" y="2380670"/>
            <a:ext cx="2935419" cy="2096659"/>
            <a:chOff x="6136941" y="3168152"/>
            <a:chExt cx="2935419" cy="20966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AC9C1-A184-0249-8FC8-EF8EE5E5B549}"/>
                </a:ext>
              </a:extLst>
            </p:cNvPr>
            <p:cNvSpPr txBox="1"/>
            <p:nvPr/>
          </p:nvSpPr>
          <p:spPr>
            <a:xfrm>
              <a:off x="6136941" y="3168152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자신이 원하는 학습 방법 선택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DC2B56-4CBD-C444-9712-1B04914F5629}"/>
                </a:ext>
              </a:extLst>
            </p:cNvPr>
            <p:cNvSpPr txBox="1"/>
            <p:nvPr/>
          </p:nvSpPr>
          <p:spPr>
            <a:xfrm>
              <a:off x="6236604" y="3535107"/>
              <a:ext cx="1479892" cy="1729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 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군집화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 추정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1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69998A-08AB-5D4B-B5D5-AFB43B582E75}"/>
              </a:ext>
            </a:extLst>
          </p:cNvPr>
          <p:cNvGrpSpPr/>
          <p:nvPr/>
        </p:nvGrpSpPr>
        <p:grpSpPr>
          <a:xfrm>
            <a:off x="6020400" y="3014690"/>
            <a:ext cx="2658100" cy="828620"/>
            <a:chOff x="6136941" y="3168152"/>
            <a:chExt cx="2658100" cy="828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13BE-10A2-0C4D-BF26-9E61D0064C63}"/>
                </a:ext>
              </a:extLst>
            </p:cNvPr>
            <p:cNvSpPr txBox="1"/>
            <p:nvPr/>
          </p:nvSpPr>
          <p:spPr>
            <a:xfrm>
              <a:off x="6136941" y="3168152"/>
              <a:ext cx="2658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학습을 원하는 데이터 삽입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9D10E-CEA1-EE4F-8C66-E9F6DDF898D4}"/>
                </a:ext>
              </a:extLst>
            </p:cNvPr>
            <p:cNvSpPr txBox="1"/>
            <p:nvPr/>
          </p:nvSpPr>
          <p:spPr>
            <a:xfrm>
              <a:off x="6236604" y="3535107"/>
              <a:ext cx="239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자신이 학습시키고 싶은 데이터들을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파일 형태로 업로드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2651278-3F98-7940-BCE1-A64ECC45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1E0EF4-CEB6-F240-90B0-F666D480A387}"/>
              </a:ext>
            </a:extLst>
          </p:cNvPr>
          <p:cNvGrpSpPr/>
          <p:nvPr/>
        </p:nvGrpSpPr>
        <p:grpSpPr>
          <a:xfrm>
            <a:off x="5724276" y="2806778"/>
            <a:ext cx="3344393" cy="1244443"/>
            <a:chOff x="6109758" y="2936995"/>
            <a:chExt cx="334439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0034A-23A1-2940-A3CD-102647CC00A7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F938A-1B24-6B48-90CB-9AA514F596DC}"/>
                </a:ext>
              </a:extLst>
            </p:cNvPr>
            <p:cNvSpPr txBox="1"/>
            <p:nvPr/>
          </p:nvSpPr>
          <p:spPr>
            <a:xfrm>
              <a:off x="6236604" y="3535107"/>
              <a:ext cx="3217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컬럼별로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입력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출력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제외 중에 하나 선택</a:t>
              </a:r>
              <a:endParaRPr lang="en-US" altLang="ko-KR" sz="1200" b="1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학습률과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학습 횟수를 선택해서 얼마나</a:t>
              </a:r>
              <a:endParaRPr lang="en-US" altLang="ko-KR" sz="1200" b="1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 견고하게 모델을 구성할 것인지를 결정한다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2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BE0FCE-95B5-EE47-A63A-44DC0915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3612477"/>
            <a:ext cx="5161550" cy="28911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FBF88-5AF9-3443-AF48-9BB41B72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880835"/>
            <a:ext cx="5161550" cy="237431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587BE3-0B7F-BE45-A188-9281DD7FFCD2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42972-D614-2649-9F3F-D610301AF0CD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3C2B9-8D0B-7C44-AC6B-F477F0100DE4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64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3587</TotalTime>
  <Words>581</Words>
  <Application>Microsoft Macintosh PowerPoint</Application>
  <PresentationFormat>화면 슬라이드 쇼(4:3)</PresentationFormat>
  <Paragraphs>194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Calibri</vt:lpstr>
      <vt:lpstr>나눔명조</vt:lpstr>
      <vt:lpstr>Arial</vt:lpstr>
      <vt:lpstr>Nanum Gothic ExtraBold</vt:lpstr>
      <vt:lpstr>맑은 고딕</vt:lpstr>
      <vt:lpstr>나눔바른고딕</vt:lpstr>
      <vt:lpstr>Calibri Light</vt:lpstr>
      <vt:lpstr>배달의민족 한나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257</cp:revision>
  <dcterms:created xsi:type="dcterms:W3CDTF">2018-04-02T04:18:06Z</dcterms:created>
  <dcterms:modified xsi:type="dcterms:W3CDTF">2020-03-16T12:07:15Z</dcterms:modified>
</cp:coreProperties>
</file>